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4" r:id="rId2"/>
    <p:sldId id="265" r:id="rId3"/>
    <p:sldId id="266" r:id="rId4"/>
    <p:sldId id="274" r:id="rId5"/>
    <p:sldId id="267" r:id="rId6"/>
    <p:sldId id="271" r:id="rId7"/>
    <p:sldId id="272" r:id="rId8"/>
    <p:sldId id="273" r:id="rId9"/>
    <p:sldId id="269" r:id="rId10"/>
    <p:sldId id="270"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4" d="100"/>
          <a:sy n="124" d="100"/>
        </p:scale>
        <p:origin x="1168"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chemeClr val="bg1"/>
          </a:solidFill>
          <a:ln>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685800" y="2229193"/>
            <a:ext cx="7772400" cy="1470025"/>
          </a:xfrm>
        </p:spPr>
        <p:txBody>
          <a:bodyPr/>
          <a:lstStyle/>
          <a:p>
            <a:r>
              <a:rPr dirty="0">
                <a:solidFill>
                  <a:srgbClr val="0070C0"/>
                </a:solidFill>
              </a:rPr>
              <a:t>Kelvindale Primary </a:t>
            </a:r>
            <a:r>
              <a:rPr dirty="0" smtClean="0">
                <a:solidFill>
                  <a:srgbClr val="0070C0"/>
                </a:solidFill>
              </a:rPr>
              <a:t>School</a:t>
            </a:r>
            <a:r>
              <a:rPr lang="en-GB" dirty="0" smtClean="0">
                <a:solidFill>
                  <a:srgbClr val="0070C0"/>
                </a:solidFill>
              </a:rPr>
              <a:t> PTA</a:t>
            </a:r>
            <a:endParaRPr dirty="0">
              <a:solidFill>
                <a:srgbClr val="0070C0"/>
              </a:solidFill>
            </a:endParaRPr>
          </a:p>
        </p:txBody>
      </p:sp>
      <p:sp>
        <p:nvSpPr>
          <p:cNvPr id="3" name="Subtitle 2"/>
          <p:cNvSpPr>
            <a:spLocks noGrp="1"/>
          </p:cNvSpPr>
          <p:nvPr>
            <p:ph type="subTitle" idx="1"/>
          </p:nvPr>
        </p:nvSpPr>
        <p:spPr/>
        <p:txBody>
          <a:bodyPr/>
          <a:lstStyle/>
          <a:p>
            <a:r>
              <a:rPr lang="en-GB" dirty="0" smtClean="0">
                <a:solidFill>
                  <a:srgbClr val="0070C0"/>
                </a:solidFill>
              </a:rPr>
              <a:t>Welcome &amp; Information Pack</a:t>
            </a:r>
            <a:endParaRPr dirty="0">
              <a:solidFill>
                <a:srgbClr val="0070C0"/>
              </a:solidFill>
            </a:endParaRPr>
          </a:p>
        </p:txBody>
      </p:sp>
      <p:pic>
        <p:nvPicPr>
          <p:cNvPr id="6" name="Picture 5"/>
          <p:cNvPicPr>
            <a:picLocks noChangeAspect="1"/>
          </p:cNvPicPr>
          <p:nvPr/>
        </p:nvPicPr>
        <p:blipFill>
          <a:blip r:embed="rId2"/>
          <a:stretch>
            <a:fillRect/>
          </a:stretch>
        </p:blipFill>
        <p:spPr>
          <a:xfrm>
            <a:off x="3896186" y="302342"/>
            <a:ext cx="1629544" cy="1926851"/>
          </a:xfrm>
          <a:prstGeom prst="rect">
            <a:avLst/>
          </a:prstGeom>
        </p:spPr>
      </p:pic>
      <p:pic>
        <p:nvPicPr>
          <p:cNvPr id="7" name="image4.png"/>
          <p:cNvPicPr/>
          <p:nvPr/>
        </p:nvPicPr>
        <p:blipFill>
          <a:blip r:embed="rId3"/>
          <a:srcRect/>
          <a:stretch>
            <a:fillRect/>
          </a:stretch>
        </p:blipFill>
        <p:spPr>
          <a:xfrm>
            <a:off x="3939285" y="5029200"/>
            <a:ext cx="1331357" cy="1299903"/>
          </a:xfrm>
          <a:prstGeom prst="rect">
            <a:avLst/>
          </a:prstGeom>
          <a:ln/>
        </p:spPr>
      </p:pic>
    </p:spTree>
    <p:extLst>
      <p:ext uri="{BB962C8B-B14F-4D97-AF65-F5344CB8AC3E}">
        <p14:creationId xmlns:p14="http://schemas.microsoft.com/office/powerpoint/2010/main" val="30337481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chemeClr val="bg1"/>
          </a:solidFill>
          <a:ln>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pPr>
            <a:r>
              <a:rPr lang="en-GB" sz="2000" dirty="0">
                <a:solidFill>
                  <a:srgbClr val="0070C0"/>
                </a:solidFill>
              </a:rPr>
              <a:t>We'd love to hear from </a:t>
            </a:r>
            <a:r>
              <a:rPr lang="en-GB" sz="2000" dirty="0" smtClean="0">
                <a:solidFill>
                  <a:srgbClr val="0070C0"/>
                </a:solidFill>
              </a:rPr>
              <a:t>you</a:t>
            </a:r>
            <a:r>
              <a:rPr lang="en-GB" sz="2000" dirty="0">
                <a:solidFill>
                  <a:srgbClr val="0070C0"/>
                </a:solidFill>
              </a:rPr>
              <a:t>!</a:t>
            </a:r>
            <a:endParaRPr lang="en-GB" sz="2000" dirty="0" smtClean="0">
              <a:solidFill>
                <a:srgbClr val="0070C0"/>
              </a:solidFill>
            </a:endParaRPr>
          </a:p>
          <a:p>
            <a:pPr algn="l">
              <a:spcBef>
                <a:spcPts val="0"/>
              </a:spcBef>
            </a:pPr>
            <a:endParaRPr lang="en-GB" sz="1800" dirty="0">
              <a:solidFill>
                <a:srgbClr val="0070C0"/>
              </a:solidFill>
            </a:endParaRPr>
          </a:p>
          <a:p>
            <a:pPr algn="l">
              <a:spcBef>
                <a:spcPts val="0"/>
              </a:spcBef>
            </a:pPr>
            <a:endParaRPr lang="en-GB" sz="1800" dirty="0">
              <a:solidFill>
                <a:srgbClr val="0070C0"/>
              </a:solidFill>
            </a:endParaRPr>
          </a:p>
          <a:p>
            <a:pPr algn="l">
              <a:spcBef>
                <a:spcPts val="0"/>
              </a:spcBef>
            </a:pPr>
            <a:r>
              <a:rPr lang="en-GB" sz="1800" dirty="0" smtClean="0">
                <a:solidFill>
                  <a:srgbClr val="0070C0"/>
                </a:solidFill>
              </a:rPr>
              <a:t>Kelvindale </a:t>
            </a:r>
            <a:r>
              <a:rPr lang="en-GB" sz="1800" dirty="0">
                <a:solidFill>
                  <a:srgbClr val="0070C0"/>
                </a:solidFill>
              </a:rPr>
              <a:t>Primary School PTA</a:t>
            </a:r>
          </a:p>
          <a:p>
            <a:pPr algn="l">
              <a:spcBef>
                <a:spcPts val="0"/>
              </a:spcBef>
            </a:pPr>
            <a:r>
              <a:rPr lang="en-GB" sz="1800" dirty="0">
                <a:solidFill>
                  <a:srgbClr val="0070C0"/>
                </a:solidFill>
              </a:rPr>
              <a:t>11 Dorchester Place</a:t>
            </a:r>
          </a:p>
          <a:p>
            <a:pPr algn="l">
              <a:spcBef>
                <a:spcPts val="0"/>
              </a:spcBef>
            </a:pPr>
            <a:r>
              <a:rPr lang="en-GB" sz="1800" dirty="0">
                <a:solidFill>
                  <a:srgbClr val="0070C0"/>
                </a:solidFill>
              </a:rPr>
              <a:t>Glasgow</a:t>
            </a:r>
          </a:p>
          <a:p>
            <a:pPr algn="l">
              <a:spcBef>
                <a:spcPts val="0"/>
              </a:spcBef>
            </a:pPr>
            <a:r>
              <a:rPr lang="en-GB" sz="1800" dirty="0">
                <a:solidFill>
                  <a:srgbClr val="0070C0"/>
                </a:solidFill>
              </a:rPr>
              <a:t>G12 0BP</a:t>
            </a:r>
          </a:p>
          <a:p>
            <a:pPr algn="l">
              <a:spcBef>
                <a:spcPts val="0"/>
              </a:spcBef>
            </a:pPr>
            <a:endParaRPr lang="en-GB" sz="1800" dirty="0" smtClean="0">
              <a:solidFill>
                <a:srgbClr val="0070C0"/>
              </a:solidFill>
            </a:endParaRPr>
          </a:p>
          <a:p>
            <a:pPr algn="l">
              <a:spcBef>
                <a:spcPts val="0"/>
              </a:spcBef>
            </a:pPr>
            <a:r>
              <a:rPr lang="en-GB" sz="1800" dirty="0" smtClean="0">
                <a:solidFill>
                  <a:srgbClr val="0070C0"/>
                </a:solidFill>
              </a:rPr>
              <a:t>📧 </a:t>
            </a:r>
            <a:r>
              <a:rPr lang="en-GB" sz="1800" dirty="0">
                <a:solidFill>
                  <a:srgbClr val="0070C0"/>
                </a:solidFill>
              </a:rPr>
              <a:t>Email: kelvindalepta@yahoo.com</a:t>
            </a:r>
          </a:p>
          <a:p>
            <a:pPr algn="l">
              <a:spcBef>
                <a:spcPts val="0"/>
              </a:spcBef>
            </a:pPr>
            <a:endParaRPr lang="en-GB" sz="1800" dirty="0" smtClean="0">
              <a:solidFill>
                <a:srgbClr val="0070C0"/>
              </a:solidFill>
            </a:endParaRPr>
          </a:p>
          <a:p>
            <a:pPr algn="l">
              <a:spcBef>
                <a:spcPts val="0"/>
              </a:spcBef>
            </a:pPr>
            <a:r>
              <a:rPr lang="en-GB" sz="1800" dirty="0" smtClean="0">
                <a:solidFill>
                  <a:srgbClr val="0070C0"/>
                </a:solidFill>
              </a:rPr>
              <a:t>Socials</a:t>
            </a:r>
            <a:r>
              <a:rPr lang="en-GB" sz="1800" dirty="0">
                <a:solidFill>
                  <a:srgbClr val="0070C0"/>
                </a:solidFill>
              </a:rPr>
              <a:t>: </a:t>
            </a:r>
          </a:p>
          <a:p>
            <a:pPr algn="l">
              <a:spcBef>
                <a:spcPts val="0"/>
              </a:spcBef>
            </a:pPr>
            <a:r>
              <a:rPr lang="en-GB" sz="1800" dirty="0">
                <a:solidFill>
                  <a:srgbClr val="0070C0"/>
                </a:solidFill>
              </a:rPr>
              <a:t>🌐 https://www.facebook.com/KelvindalePTA</a:t>
            </a:r>
          </a:p>
          <a:p>
            <a:pPr algn="l">
              <a:spcBef>
                <a:spcPts val="0"/>
              </a:spcBef>
            </a:pPr>
            <a:r>
              <a:rPr lang="en-GB" sz="1800" dirty="0">
                <a:solidFill>
                  <a:srgbClr val="0070C0"/>
                </a:solidFill>
              </a:rPr>
              <a:t>💬 WhatsApp: Scan QR code to join</a:t>
            </a:r>
          </a:p>
        </p:txBody>
      </p:sp>
      <p:sp>
        <p:nvSpPr>
          <p:cNvPr id="6"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GB" dirty="0">
                <a:solidFill>
                  <a:srgbClr val="0070C0"/>
                </a:solidFill>
              </a:rPr>
              <a:t>Contact Us</a:t>
            </a:r>
          </a:p>
        </p:txBody>
      </p:sp>
      <p:pic>
        <p:nvPicPr>
          <p:cNvPr id="7" name="Picture 6"/>
          <p:cNvPicPr>
            <a:picLocks noChangeAspect="1"/>
          </p:cNvPicPr>
          <p:nvPr/>
        </p:nvPicPr>
        <p:blipFill>
          <a:blip r:embed="rId2"/>
          <a:stretch>
            <a:fillRect/>
          </a:stretch>
        </p:blipFill>
        <p:spPr>
          <a:xfrm>
            <a:off x="4939341" y="1744945"/>
            <a:ext cx="3560226" cy="4563780"/>
          </a:xfrm>
          <a:prstGeom prst="rect">
            <a:avLst/>
          </a:prstGeom>
        </p:spPr>
      </p:pic>
    </p:spTree>
    <p:extLst>
      <p:ext uri="{BB962C8B-B14F-4D97-AF65-F5344CB8AC3E}">
        <p14:creationId xmlns:p14="http://schemas.microsoft.com/office/powerpoint/2010/main" val="17693344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chemeClr val="bg1"/>
          </a:solidFill>
          <a:ln>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GB" dirty="0" smtClean="0">
                <a:solidFill>
                  <a:srgbClr val="0070C0"/>
                </a:solidFill>
              </a:rPr>
              <a:t>A Warm Welcome To Your PTA</a:t>
            </a:r>
            <a:endParaRPr lang="en-GB" dirty="0">
              <a:solidFill>
                <a:srgbClr val="0070C0"/>
              </a:solidFill>
            </a:endParaRPr>
          </a:p>
        </p:txBody>
      </p:sp>
      <p:sp>
        <p:nvSpPr>
          <p:cNvPr id="8"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GB" dirty="0" smtClean="0">
                <a:solidFill>
                  <a:srgbClr val="0070C0"/>
                </a:solidFill>
              </a:rPr>
              <a:t>We are delighted to welcome all parents, carers and friends of Kelvindale Primary.</a:t>
            </a:r>
          </a:p>
          <a:p>
            <a:endParaRPr lang="en-GB" dirty="0" smtClean="0">
              <a:solidFill>
                <a:srgbClr val="0070C0"/>
              </a:solidFill>
            </a:endParaRPr>
          </a:p>
          <a:p>
            <a:r>
              <a:rPr lang="en-GB" dirty="0" smtClean="0">
                <a:solidFill>
                  <a:srgbClr val="0070C0"/>
                </a:solidFill>
              </a:rPr>
              <a:t>Our PTA works together with the school community to support learning, activities and events.</a:t>
            </a:r>
            <a:endParaRPr lang="en-GB" dirty="0">
              <a:solidFill>
                <a:srgbClr val="0070C0"/>
              </a:solidFill>
            </a:endParaRPr>
          </a:p>
        </p:txBody>
      </p:sp>
    </p:spTree>
    <p:extLst>
      <p:ext uri="{BB962C8B-B14F-4D97-AF65-F5344CB8AC3E}">
        <p14:creationId xmlns:p14="http://schemas.microsoft.com/office/powerpoint/2010/main" val="18798086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chemeClr val="bg1"/>
          </a:solidFill>
          <a:ln>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Content Placeholder 2"/>
          <p:cNvSpPr txBox="1">
            <a:spLocks/>
          </p:cNvSpPr>
          <p:nvPr/>
        </p:nvSpPr>
        <p:spPr>
          <a:xfrm>
            <a:off x="457200" y="1140825"/>
            <a:ext cx="8229600" cy="5328802"/>
          </a:xfrm>
          <a:prstGeom prst="rect">
            <a:avLst/>
          </a:prstGeom>
        </p:spPr>
        <p:txBody>
          <a:bodyPr vert="horz" lIns="91440" tIns="45720" rIns="91440" bIns="45720" rtlCol="0">
            <a:normAutofit lnSpcReduction="1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GB" sz="2800" dirty="0">
                <a:solidFill>
                  <a:schemeClr val="tx1"/>
                </a:solidFill>
              </a:rPr>
              <a:t>Why does the school have a PTA</a:t>
            </a:r>
            <a:r>
              <a:rPr lang="en-GB" sz="2800" dirty="0" smtClean="0">
                <a:solidFill>
                  <a:schemeClr val="tx1"/>
                </a:solidFill>
              </a:rPr>
              <a:t>?</a:t>
            </a:r>
          </a:p>
          <a:p>
            <a:pPr algn="l"/>
            <a:endParaRPr lang="en-GB" sz="1800" dirty="0">
              <a:solidFill>
                <a:schemeClr val="tx1"/>
              </a:solidFill>
            </a:endParaRPr>
          </a:p>
          <a:p>
            <a:pPr algn="l"/>
            <a:r>
              <a:rPr lang="en-GB" sz="2400" dirty="0" smtClean="0">
                <a:solidFill>
                  <a:srgbClr val="0070C0"/>
                </a:solidFill>
              </a:rPr>
              <a:t>Strengthen links between school and home.</a:t>
            </a:r>
          </a:p>
          <a:p>
            <a:pPr algn="l"/>
            <a:endParaRPr lang="en-GB" sz="2400" dirty="0" smtClean="0">
              <a:solidFill>
                <a:srgbClr val="0070C0"/>
              </a:solidFill>
            </a:endParaRPr>
          </a:p>
          <a:p>
            <a:pPr algn="l"/>
            <a:r>
              <a:rPr lang="en-GB" sz="2400" dirty="0" smtClean="0">
                <a:solidFill>
                  <a:srgbClr val="0070C0"/>
                </a:solidFill>
              </a:rPr>
              <a:t>• Organise </a:t>
            </a:r>
            <a:r>
              <a:rPr lang="en-GB" sz="2400" dirty="0">
                <a:solidFill>
                  <a:srgbClr val="0070C0"/>
                </a:solidFill>
              </a:rPr>
              <a:t>fundraising events </a:t>
            </a:r>
            <a:r>
              <a:rPr lang="en-GB" sz="2400" dirty="0" smtClean="0">
                <a:solidFill>
                  <a:srgbClr val="0070C0"/>
                </a:solidFill>
              </a:rPr>
              <a:t>is to </a:t>
            </a:r>
            <a:r>
              <a:rPr lang="en-GB" sz="2400" dirty="0">
                <a:solidFill>
                  <a:srgbClr val="0070C0"/>
                </a:solidFill>
              </a:rPr>
              <a:t>support the school by raising as much money as we can to enhance, enrich and improve learning experiences for the children</a:t>
            </a:r>
            <a:r>
              <a:rPr lang="en-GB" sz="2400" dirty="0" smtClean="0">
                <a:solidFill>
                  <a:srgbClr val="0070C0"/>
                </a:solidFill>
              </a:rPr>
              <a:t>.</a:t>
            </a:r>
          </a:p>
          <a:p>
            <a:pPr algn="l"/>
            <a:endParaRPr lang="en-GB" sz="2400" dirty="0" smtClean="0">
              <a:solidFill>
                <a:srgbClr val="0070C0"/>
              </a:solidFill>
            </a:endParaRPr>
          </a:p>
          <a:p>
            <a:pPr algn="l"/>
            <a:r>
              <a:rPr lang="en-GB" sz="2400" dirty="0" smtClean="0">
                <a:solidFill>
                  <a:srgbClr val="0070C0"/>
                </a:solidFill>
              </a:rPr>
              <a:t>• Support school trips and resources</a:t>
            </a:r>
          </a:p>
          <a:p>
            <a:pPr algn="l"/>
            <a:endParaRPr lang="en-GB" sz="2400" dirty="0" smtClean="0">
              <a:solidFill>
                <a:srgbClr val="0070C0"/>
              </a:solidFill>
            </a:endParaRPr>
          </a:p>
          <a:p>
            <a:pPr algn="l"/>
            <a:r>
              <a:rPr lang="en-GB" sz="2400" dirty="0" smtClean="0">
                <a:solidFill>
                  <a:srgbClr val="0070C0"/>
                </a:solidFill>
              </a:rPr>
              <a:t>• Build a strong </a:t>
            </a:r>
            <a:r>
              <a:rPr lang="en-GB" sz="2400" dirty="0">
                <a:solidFill>
                  <a:srgbClr val="0070C0"/>
                </a:solidFill>
              </a:rPr>
              <a:t>community </a:t>
            </a:r>
            <a:r>
              <a:rPr lang="en-GB" sz="2400" dirty="0" smtClean="0">
                <a:solidFill>
                  <a:srgbClr val="0070C0"/>
                </a:solidFill>
              </a:rPr>
              <a:t>spirit - to </a:t>
            </a:r>
            <a:r>
              <a:rPr lang="en-GB" sz="2400" dirty="0">
                <a:solidFill>
                  <a:srgbClr val="0070C0"/>
                </a:solidFill>
              </a:rPr>
              <a:t>bring the communities of school and home closer together because it makes sense for parents to be involved in the life of their chosen school</a:t>
            </a:r>
            <a:r>
              <a:rPr lang="en-GB" sz="2400" dirty="0" smtClean="0">
                <a:solidFill>
                  <a:srgbClr val="0070C0"/>
                </a:solidFill>
              </a:rPr>
              <a:t>.</a:t>
            </a:r>
          </a:p>
          <a:p>
            <a:pPr algn="l"/>
            <a:endParaRPr lang="en-GB" sz="2800" dirty="0">
              <a:solidFill>
                <a:srgbClr val="0070C0"/>
              </a:solidFill>
            </a:endParaRPr>
          </a:p>
        </p:txBody>
      </p:sp>
      <p:sp>
        <p:nvSpPr>
          <p:cNvPr id="6" name="Title 1"/>
          <p:cNvSpPr txBox="1">
            <a:spLocks/>
          </p:cNvSpPr>
          <p:nvPr/>
        </p:nvSpPr>
        <p:spPr>
          <a:xfrm>
            <a:off x="457200" y="274638"/>
            <a:ext cx="8229600" cy="700722"/>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GB" dirty="0" smtClean="0">
                <a:solidFill>
                  <a:srgbClr val="0070C0"/>
                </a:solidFill>
              </a:rPr>
              <a:t>About the PTA</a:t>
            </a:r>
            <a:endParaRPr lang="en-GB" dirty="0">
              <a:solidFill>
                <a:srgbClr val="0070C0"/>
              </a:solidFill>
            </a:endParaRPr>
          </a:p>
        </p:txBody>
      </p:sp>
    </p:spTree>
    <p:extLst>
      <p:ext uri="{BB962C8B-B14F-4D97-AF65-F5344CB8AC3E}">
        <p14:creationId xmlns:p14="http://schemas.microsoft.com/office/powerpoint/2010/main" val="13402625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chemeClr val="bg1"/>
          </a:solidFill>
          <a:ln>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Content Placeholder 2"/>
          <p:cNvSpPr txBox="1">
            <a:spLocks/>
          </p:cNvSpPr>
          <p:nvPr/>
        </p:nvSpPr>
        <p:spPr>
          <a:xfrm>
            <a:off x="457200" y="1140824"/>
            <a:ext cx="8229600" cy="5604105"/>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GB" sz="2800" dirty="0">
                <a:solidFill>
                  <a:schemeClr val="tx1"/>
                </a:solidFill>
              </a:rPr>
              <a:t>Why does the school have a PTA?</a:t>
            </a:r>
          </a:p>
          <a:p>
            <a:pPr algn="l"/>
            <a:endParaRPr lang="en-GB" sz="2400" dirty="0" smtClean="0">
              <a:solidFill>
                <a:srgbClr val="0070C0"/>
              </a:solidFill>
            </a:endParaRPr>
          </a:p>
          <a:p>
            <a:pPr algn="l"/>
            <a:r>
              <a:rPr lang="en-GB" sz="2400" dirty="0" smtClean="0">
                <a:solidFill>
                  <a:srgbClr val="0070C0"/>
                </a:solidFill>
              </a:rPr>
              <a:t>• </a:t>
            </a:r>
            <a:r>
              <a:rPr lang="en-GB" sz="2400" dirty="0">
                <a:solidFill>
                  <a:srgbClr val="0070C0"/>
                </a:solidFill>
              </a:rPr>
              <a:t>Lastly, we’re here for the simple reason that we want to get together socially, meet new people and have fun</a:t>
            </a:r>
            <a:r>
              <a:rPr lang="en-GB" sz="2400" dirty="0" smtClean="0">
                <a:solidFill>
                  <a:srgbClr val="0070C0"/>
                </a:solidFill>
              </a:rPr>
              <a:t>!</a:t>
            </a:r>
          </a:p>
          <a:p>
            <a:pPr algn="l"/>
            <a:endParaRPr lang="en-GB" sz="2400" dirty="0">
              <a:solidFill>
                <a:srgbClr val="0070C0"/>
              </a:solidFill>
            </a:endParaRPr>
          </a:p>
          <a:p>
            <a:pPr algn="l"/>
            <a:r>
              <a:rPr lang="en-GB" sz="2000" dirty="0">
                <a:solidFill>
                  <a:srgbClr val="0070C0"/>
                </a:solidFill>
              </a:rPr>
              <a:t>The PTA is run by a committee who are all volunteers. We might sound like an abstract group of people, but we're parents, carers, friends and allies – just like you. Not so long ago, we were new too.</a:t>
            </a:r>
            <a:endParaRPr lang="en-GB" sz="2000" dirty="0" smtClean="0">
              <a:solidFill>
                <a:srgbClr val="0070C0"/>
              </a:solidFill>
            </a:endParaRPr>
          </a:p>
          <a:p>
            <a:pPr algn="l"/>
            <a:endParaRPr lang="en-GB" sz="2800" dirty="0">
              <a:solidFill>
                <a:srgbClr val="0070C0"/>
              </a:solidFill>
            </a:endParaRPr>
          </a:p>
        </p:txBody>
      </p:sp>
      <p:sp>
        <p:nvSpPr>
          <p:cNvPr id="6" name="Title 1"/>
          <p:cNvSpPr txBox="1">
            <a:spLocks/>
          </p:cNvSpPr>
          <p:nvPr/>
        </p:nvSpPr>
        <p:spPr>
          <a:xfrm>
            <a:off x="457200" y="274638"/>
            <a:ext cx="8229600" cy="700722"/>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GB" dirty="0" smtClean="0">
                <a:solidFill>
                  <a:srgbClr val="0070C0"/>
                </a:solidFill>
              </a:rPr>
              <a:t>About the PTA</a:t>
            </a:r>
            <a:endParaRPr lang="en-GB" dirty="0">
              <a:solidFill>
                <a:srgbClr val="0070C0"/>
              </a:solidFill>
            </a:endParaRPr>
          </a:p>
        </p:txBody>
      </p:sp>
    </p:spTree>
    <p:extLst>
      <p:ext uri="{BB962C8B-B14F-4D97-AF65-F5344CB8AC3E}">
        <p14:creationId xmlns:p14="http://schemas.microsoft.com/office/powerpoint/2010/main" val="14787450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chemeClr val="bg1"/>
          </a:solidFill>
          <a:ln>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lvl="0"/>
            <a:r>
              <a:rPr lang="en-GB" sz="2800" dirty="0" smtClean="0">
                <a:solidFill>
                  <a:srgbClr val="0070C0"/>
                </a:solidFill>
              </a:rPr>
              <a:t>We </a:t>
            </a:r>
            <a:r>
              <a:rPr lang="en-GB" sz="2800" dirty="0">
                <a:solidFill>
                  <a:srgbClr val="0070C0"/>
                </a:solidFill>
              </a:rPr>
              <a:t>always try to respond when asked to help the school and after the work is done. It is so rewarding to see the children enjoy new resources and equipment provided by the </a:t>
            </a:r>
            <a:r>
              <a:rPr lang="en-GB" sz="2800" dirty="0" smtClean="0">
                <a:solidFill>
                  <a:srgbClr val="0070C0"/>
                </a:solidFill>
              </a:rPr>
              <a:t>PTA. </a:t>
            </a:r>
            <a:r>
              <a:rPr lang="en-GB" dirty="0" smtClean="0"/>
              <a:t>memorable, such as [insert some of the things you’ve provided here]. Sometimes we hold free events to say thank you for supporting us.</a:t>
            </a:r>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endParaRPr lang="en-GB" dirty="0" smtClean="0">
              <a:solidFill>
                <a:srgbClr val="0070C0"/>
              </a:solidFill>
            </a:endParaRPr>
          </a:p>
          <a:p>
            <a:pPr algn="ctr"/>
            <a:endParaRPr dirty="0"/>
          </a:p>
        </p:txBody>
      </p:sp>
      <p:sp>
        <p:nvSpPr>
          <p:cNvPr id="5" name="Content Placeholder 2"/>
          <p:cNvSpPr txBox="1">
            <a:spLocks/>
          </p:cNvSpPr>
          <p:nvPr/>
        </p:nvSpPr>
        <p:spPr>
          <a:xfrm>
            <a:off x="457200" y="1158240"/>
            <a:ext cx="8229600" cy="5416731"/>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endParaRPr lang="en-GB" sz="4000" dirty="0" smtClean="0">
              <a:solidFill>
                <a:srgbClr val="0070C0"/>
              </a:solidFill>
            </a:endParaRPr>
          </a:p>
          <a:p>
            <a:pPr algn="l"/>
            <a:endParaRPr lang="en-GB" sz="4000" dirty="0">
              <a:solidFill>
                <a:srgbClr val="0070C0"/>
              </a:solidFill>
            </a:endParaRPr>
          </a:p>
          <a:p>
            <a:pPr algn="l"/>
            <a:endParaRPr lang="en-GB" sz="4000" dirty="0" smtClean="0">
              <a:solidFill>
                <a:srgbClr val="0070C0"/>
              </a:solidFill>
            </a:endParaRPr>
          </a:p>
          <a:p>
            <a:pPr algn="l"/>
            <a:endParaRPr lang="en-GB" sz="4000" dirty="0">
              <a:solidFill>
                <a:srgbClr val="0070C0"/>
              </a:solidFill>
            </a:endParaRPr>
          </a:p>
          <a:p>
            <a:pPr algn="l"/>
            <a:endParaRPr lang="en-GB" sz="4000" u="sng" dirty="0">
              <a:solidFill>
                <a:srgbClr val="0070C0"/>
              </a:solidFill>
            </a:endParaRPr>
          </a:p>
          <a:p>
            <a:pPr algn="l"/>
            <a:endParaRPr lang="en-GB" sz="4000" u="sng" dirty="0" smtClean="0">
              <a:solidFill>
                <a:srgbClr val="0070C0"/>
              </a:solidFill>
            </a:endParaRPr>
          </a:p>
          <a:p>
            <a:pPr algn="l"/>
            <a:endParaRPr lang="en-GB" sz="4000" u="sng" dirty="0" smtClean="0">
              <a:solidFill>
                <a:srgbClr val="0070C0"/>
              </a:solidFill>
            </a:endParaRPr>
          </a:p>
        </p:txBody>
      </p:sp>
      <p:sp>
        <p:nvSpPr>
          <p:cNvPr id="6"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GB" dirty="0">
                <a:solidFill>
                  <a:srgbClr val="0070C0"/>
                </a:solidFill>
              </a:rPr>
              <a:t>Our Achievements</a:t>
            </a:r>
          </a:p>
        </p:txBody>
      </p:sp>
      <p:graphicFrame>
        <p:nvGraphicFramePr>
          <p:cNvPr id="2" name="Table 1"/>
          <p:cNvGraphicFramePr>
            <a:graphicFrameLocks noGrp="1"/>
          </p:cNvGraphicFramePr>
          <p:nvPr>
            <p:extLst>
              <p:ext uri="{D42A27DB-BD31-4B8C-83A1-F6EECF244321}">
                <p14:modId xmlns:p14="http://schemas.microsoft.com/office/powerpoint/2010/main" val="2755215892"/>
              </p:ext>
            </p:extLst>
          </p:nvPr>
        </p:nvGraphicFramePr>
        <p:xfrm>
          <a:off x="1317522" y="3254478"/>
          <a:ext cx="6508956" cy="2664543"/>
        </p:xfrm>
        <a:graphic>
          <a:graphicData uri="http://schemas.openxmlformats.org/drawingml/2006/table">
            <a:tbl>
              <a:tblPr firstRow="1" bandRow="1">
                <a:tableStyleId>{5C22544A-7EE6-4342-B048-85BDC9FD1C3A}</a:tableStyleId>
              </a:tblPr>
              <a:tblGrid>
                <a:gridCol w="3254478"/>
                <a:gridCol w="3254478"/>
              </a:tblGrid>
              <a:tr h="685593">
                <a:tc grid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800" dirty="0" smtClean="0">
                          <a:solidFill>
                            <a:schemeClr val="bg1"/>
                          </a:solidFill>
                        </a:rPr>
                        <a:t>Main Events Held:</a:t>
                      </a:r>
                    </a:p>
                  </a:txBody>
                  <a:tcPr/>
                </a:tc>
                <a:tc hMerge="1">
                  <a:txBody>
                    <a:bodyPr/>
                    <a:lstStyle/>
                    <a:p>
                      <a:endParaRPr lang="en-GB" dirty="0"/>
                    </a:p>
                  </a:txBody>
                  <a:tcPr/>
                </a:tc>
              </a:tr>
              <a:tr h="659650">
                <a:tc>
                  <a:txBody>
                    <a:bodyPr/>
                    <a:lstStyle/>
                    <a:p>
                      <a:pPr marL="285750" indent="-285750" algn="ctr">
                        <a:buFont typeface="Arial" panose="020B0604020202020204" pitchFamily="34" charset="0"/>
                        <a:buChar char="•"/>
                      </a:pPr>
                      <a:r>
                        <a:rPr lang="en-GB" dirty="0" smtClean="0"/>
                        <a:t>Meet the teacher night</a:t>
                      </a:r>
                    </a:p>
                  </a:txBody>
                  <a:tcPr/>
                </a:tc>
                <a:tc>
                  <a:txBody>
                    <a:bodyPr/>
                    <a:lstStyle/>
                    <a:p>
                      <a:pPr marL="285750" indent="-285750" algn="ctr">
                        <a:buFont typeface="Arial" panose="020B0604020202020204" pitchFamily="34" charset="0"/>
                        <a:buChar char="•"/>
                      </a:pPr>
                      <a:r>
                        <a:rPr lang="en-GB" dirty="0" smtClean="0"/>
                        <a:t>Halloween</a:t>
                      </a:r>
                    </a:p>
                  </a:txBody>
                  <a:tcPr/>
                </a:tc>
              </a:tr>
              <a:tr h="659650">
                <a:tc>
                  <a:txBody>
                    <a:bodyPr/>
                    <a:lstStyle/>
                    <a:p>
                      <a:pPr marL="285750" indent="-285750" algn="ctr">
                        <a:buFont typeface="Arial" panose="020B0604020202020204" pitchFamily="34" charset="0"/>
                        <a:buChar char="•"/>
                      </a:pPr>
                      <a:r>
                        <a:rPr lang="en-GB" dirty="0" smtClean="0"/>
                        <a:t>Sports Day Coffee Stall</a:t>
                      </a:r>
                    </a:p>
                  </a:txBody>
                  <a:tcPr/>
                </a:tc>
                <a:tc>
                  <a:txBody>
                    <a:bodyPr/>
                    <a:lstStyle/>
                    <a:p>
                      <a:pPr marL="285750" indent="-285750" algn="ctr">
                        <a:buFont typeface="Arial" panose="020B0604020202020204" pitchFamily="34" charset="0"/>
                        <a:buChar char="•"/>
                      </a:pPr>
                      <a:r>
                        <a:rPr lang="en-GB" dirty="0" smtClean="0"/>
                        <a:t>Winter Fair</a:t>
                      </a:r>
                    </a:p>
                  </a:txBody>
                  <a:tcPr/>
                </a:tc>
              </a:tr>
              <a:tr h="659650">
                <a:tc>
                  <a:txBody>
                    <a:bodyPr/>
                    <a:lstStyle/>
                    <a:p>
                      <a:pPr marL="285750" indent="-285750" algn="ctr">
                        <a:buFont typeface="Arial" panose="020B0604020202020204" pitchFamily="34" charset="0"/>
                        <a:buChar char="•"/>
                      </a:pPr>
                      <a:r>
                        <a:rPr lang="en-GB" dirty="0" smtClean="0"/>
                        <a:t>Class Fundraising</a:t>
                      </a:r>
                    </a:p>
                  </a:txBody>
                  <a:tcPr/>
                </a:tc>
                <a:tc>
                  <a:txBody>
                    <a:bodyPr/>
                    <a:lstStyle/>
                    <a:p>
                      <a:pPr marL="285750" indent="-285750" algn="ctr">
                        <a:buFont typeface="Arial" panose="020B0604020202020204" pitchFamily="34" charset="0"/>
                        <a:buChar char="•"/>
                      </a:pPr>
                      <a:r>
                        <a:rPr lang="en-GB" dirty="0" smtClean="0"/>
                        <a:t>Summer Fair</a:t>
                      </a:r>
                    </a:p>
                  </a:txBody>
                  <a:tcPr/>
                </a:tc>
              </a:tr>
            </a:tbl>
          </a:graphicData>
        </a:graphic>
      </p:graphicFrame>
    </p:spTree>
    <p:extLst>
      <p:ext uri="{BB962C8B-B14F-4D97-AF65-F5344CB8AC3E}">
        <p14:creationId xmlns:p14="http://schemas.microsoft.com/office/powerpoint/2010/main" val="7682132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656439"/>
          </a:xfrm>
          <a:prstGeom prst="rect">
            <a:avLst/>
          </a:prstGeom>
          <a:solidFill>
            <a:schemeClr val="bg1"/>
          </a:solidFill>
          <a:ln>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a:t>extras' that make school memorable, such as [insert some of the things you’ve provided here]. Sometimes we hold free events to say thank you for supporting us.</a:t>
            </a:r>
            <a:endParaRPr/>
          </a:p>
        </p:txBody>
      </p:sp>
      <p:sp>
        <p:nvSpPr>
          <p:cNvPr id="5" name="Content Placeholder 2"/>
          <p:cNvSpPr txBox="1">
            <a:spLocks/>
          </p:cNvSpPr>
          <p:nvPr/>
        </p:nvSpPr>
        <p:spPr>
          <a:xfrm>
            <a:off x="457200" y="1248697"/>
            <a:ext cx="8229600" cy="5191432"/>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571500" indent="-571500" algn="l">
              <a:buFont typeface="Wingdings" panose="05000000000000000000" pitchFamily="2" charset="2"/>
              <a:buChar char="v"/>
            </a:pPr>
            <a:r>
              <a:rPr lang="en-GB" sz="3400" dirty="0" smtClean="0">
                <a:solidFill>
                  <a:srgbClr val="0070C0"/>
                </a:solidFill>
              </a:rPr>
              <a:t>Some examples of what </a:t>
            </a:r>
            <a:r>
              <a:rPr lang="en-GB" sz="3400" dirty="0">
                <a:solidFill>
                  <a:srgbClr val="0070C0"/>
                </a:solidFill>
              </a:rPr>
              <a:t>the PTA funded with the money</a:t>
            </a:r>
          </a:p>
          <a:p>
            <a:pPr algn="l"/>
            <a:endParaRPr lang="en-GB" sz="4000" dirty="0" smtClean="0">
              <a:solidFill>
                <a:srgbClr val="0070C0"/>
              </a:solidFill>
            </a:endParaRPr>
          </a:p>
          <a:p>
            <a:pPr algn="l"/>
            <a:endParaRPr lang="en-GB" sz="4000" dirty="0">
              <a:solidFill>
                <a:srgbClr val="0070C0"/>
              </a:solidFill>
            </a:endParaRPr>
          </a:p>
          <a:p>
            <a:pPr algn="l"/>
            <a:endParaRPr lang="en-GB" sz="4000" dirty="0" smtClean="0">
              <a:solidFill>
                <a:srgbClr val="0070C0"/>
              </a:solidFill>
            </a:endParaRPr>
          </a:p>
          <a:p>
            <a:pPr algn="l"/>
            <a:endParaRPr lang="en-GB" sz="4000" dirty="0" smtClean="0">
              <a:solidFill>
                <a:srgbClr val="0070C0"/>
              </a:solidFill>
            </a:endParaRPr>
          </a:p>
          <a:p>
            <a:pPr algn="l"/>
            <a:endParaRPr lang="en-GB" sz="4000" u="sng" dirty="0" smtClean="0">
              <a:solidFill>
                <a:srgbClr val="0070C0"/>
              </a:solidFill>
            </a:endParaRPr>
          </a:p>
          <a:p>
            <a:pPr algn="l"/>
            <a:endParaRPr lang="en-GB" sz="4000" u="sng" dirty="0">
              <a:solidFill>
                <a:srgbClr val="0070C0"/>
              </a:solidFill>
            </a:endParaRPr>
          </a:p>
          <a:p>
            <a:pPr algn="l"/>
            <a:endParaRPr lang="en-GB" sz="4000" u="sng" dirty="0" smtClean="0">
              <a:solidFill>
                <a:srgbClr val="0070C0"/>
              </a:solidFill>
            </a:endParaRPr>
          </a:p>
          <a:p>
            <a:pPr algn="l"/>
            <a:endParaRPr lang="en-GB" sz="4000" u="sng" dirty="0">
              <a:solidFill>
                <a:srgbClr val="0070C0"/>
              </a:solidFill>
            </a:endParaRPr>
          </a:p>
          <a:p>
            <a:endParaRPr lang="en-GB" sz="2900" dirty="0">
              <a:solidFill>
                <a:srgbClr val="0070C0"/>
              </a:solidFill>
            </a:endParaRPr>
          </a:p>
        </p:txBody>
      </p:sp>
      <p:sp>
        <p:nvSpPr>
          <p:cNvPr id="6"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GB" dirty="0">
                <a:solidFill>
                  <a:srgbClr val="0070C0"/>
                </a:solidFill>
              </a:rPr>
              <a:t>Our Achievements</a:t>
            </a:r>
          </a:p>
        </p:txBody>
      </p:sp>
      <p:graphicFrame>
        <p:nvGraphicFramePr>
          <p:cNvPr id="3" name="Table 2"/>
          <p:cNvGraphicFramePr>
            <a:graphicFrameLocks noGrp="1"/>
          </p:cNvGraphicFramePr>
          <p:nvPr>
            <p:extLst>
              <p:ext uri="{D42A27DB-BD31-4B8C-83A1-F6EECF244321}">
                <p14:modId xmlns:p14="http://schemas.microsoft.com/office/powerpoint/2010/main" val="3258996818"/>
              </p:ext>
            </p:extLst>
          </p:nvPr>
        </p:nvGraphicFramePr>
        <p:xfrm>
          <a:off x="457200" y="2412489"/>
          <a:ext cx="8087031" cy="3840480"/>
        </p:xfrm>
        <a:graphic>
          <a:graphicData uri="http://schemas.openxmlformats.org/drawingml/2006/table">
            <a:tbl>
              <a:tblPr firstRow="1" bandRow="1">
                <a:tableStyleId>{5C22544A-7EE6-4342-B048-85BDC9FD1C3A}</a:tableStyleId>
              </a:tblPr>
              <a:tblGrid>
                <a:gridCol w="2632841"/>
                <a:gridCol w="2448911"/>
                <a:gridCol w="3005279"/>
              </a:tblGrid>
              <a:tr h="292605">
                <a:tc>
                  <a:txBody>
                    <a:bodyPr/>
                    <a:lstStyle/>
                    <a:p>
                      <a:pPr algn="ctr"/>
                      <a:r>
                        <a:rPr lang="en-GB" dirty="0" smtClean="0"/>
                        <a:t>What Did</a:t>
                      </a:r>
                      <a:r>
                        <a:rPr lang="en-GB" baseline="0" dirty="0" smtClean="0"/>
                        <a:t> We Buy?</a:t>
                      </a:r>
                      <a:endParaRPr lang="en-GB" dirty="0"/>
                    </a:p>
                  </a:txBody>
                  <a:tcPr/>
                </a:tc>
                <a:tc>
                  <a:txBody>
                    <a:bodyPr/>
                    <a:lstStyle/>
                    <a:p>
                      <a:pPr algn="ctr"/>
                      <a:r>
                        <a:rPr lang="en-GB" smtClean="0"/>
                        <a:t>Who For?</a:t>
                      </a:r>
                      <a:endParaRPr lang="en-GB" dirty="0"/>
                    </a:p>
                  </a:txBody>
                  <a:tcPr/>
                </a:tc>
                <a:tc>
                  <a:txBody>
                    <a:bodyPr/>
                    <a:lstStyle/>
                    <a:p>
                      <a:pPr algn="ctr"/>
                      <a:r>
                        <a:rPr lang="en-GB" dirty="0" smtClean="0"/>
                        <a:t>What were the Benefits?</a:t>
                      </a:r>
                      <a:endParaRPr lang="en-GB" dirty="0"/>
                    </a:p>
                  </a:txBody>
                  <a:tcPr/>
                </a:tc>
              </a:tr>
              <a:tr h="292605">
                <a:tc>
                  <a:txBody>
                    <a:bodyPr/>
                    <a:lstStyle/>
                    <a:p>
                      <a:pPr algn="ctr"/>
                      <a:r>
                        <a:rPr lang="en-GB" dirty="0" smtClean="0"/>
                        <a:t>Playground Equipment </a:t>
                      </a:r>
                      <a:endParaRPr lang="en-GB" dirty="0"/>
                    </a:p>
                  </a:txBody>
                  <a:tcPr/>
                </a:tc>
                <a:tc rowSpan="8">
                  <a:txBody>
                    <a:bodyPr/>
                    <a:lstStyle/>
                    <a:p>
                      <a:pPr algn="ctr"/>
                      <a:endParaRPr lang="en-GB" sz="2000" dirty="0" smtClean="0"/>
                    </a:p>
                    <a:p>
                      <a:pPr algn="ctr"/>
                      <a:endParaRPr lang="en-GB" sz="2000" dirty="0" smtClean="0"/>
                    </a:p>
                    <a:p>
                      <a:pPr algn="ctr"/>
                      <a:endParaRPr lang="en-GB" sz="2000" dirty="0" smtClean="0"/>
                    </a:p>
                    <a:p>
                      <a:pPr algn="ctr"/>
                      <a:endParaRPr lang="en-GB" sz="2000" dirty="0" smtClean="0"/>
                    </a:p>
                    <a:p>
                      <a:pPr algn="ctr"/>
                      <a:r>
                        <a:rPr lang="en-GB" sz="2400" dirty="0" smtClean="0"/>
                        <a:t>All the children </a:t>
                      </a:r>
                      <a:endParaRPr lang="en-GB" sz="2400" dirty="0"/>
                    </a:p>
                  </a:txBody>
                  <a:tcPr>
                    <a:lnB w="12700" cap="flat" cmpd="sng" algn="ctr">
                      <a:solidFill>
                        <a:schemeClr val="tx1"/>
                      </a:solidFill>
                      <a:prstDash val="solid"/>
                      <a:round/>
                      <a:headEnd type="none" w="med" len="med"/>
                      <a:tailEnd type="none" w="med" len="med"/>
                    </a:lnB>
                  </a:tcPr>
                </a:tc>
                <a:tc rowSpan="8">
                  <a:txBody>
                    <a:bodyPr/>
                    <a:lstStyle/>
                    <a:p>
                      <a:pPr algn="ctr"/>
                      <a:endParaRPr lang="en-GB" sz="2000" dirty="0" smtClean="0"/>
                    </a:p>
                    <a:p>
                      <a:pPr algn="ctr"/>
                      <a:r>
                        <a:rPr lang="en-GB" sz="2400" dirty="0" smtClean="0"/>
                        <a:t>Keep the children healthy, </a:t>
                      </a:r>
                    </a:p>
                    <a:p>
                      <a:pPr algn="ctr"/>
                      <a:r>
                        <a:rPr lang="en-GB" sz="2400" dirty="0" smtClean="0"/>
                        <a:t>promoting social interaction, </a:t>
                      </a:r>
                    </a:p>
                    <a:p>
                      <a:pPr algn="ctr"/>
                      <a:r>
                        <a:rPr lang="en-GB" sz="2400" dirty="0" smtClean="0"/>
                        <a:t>developing self-confidence</a:t>
                      </a:r>
                      <a:endParaRPr lang="en-GB" sz="2400" dirty="0"/>
                    </a:p>
                  </a:txBody>
                  <a:tcPr>
                    <a:lnB w="12700" cap="flat" cmpd="sng" algn="ctr">
                      <a:solidFill>
                        <a:schemeClr val="tx1"/>
                      </a:solidFill>
                      <a:prstDash val="solid"/>
                      <a:round/>
                      <a:headEnd type="none" w="med" len="med"/>
                      <a:tailEnd type="none" w="med" len="med"/>
                    </a:lnB>
                  </a:tcPr>
                </a:tc>
              </a:tr>
              <a:tr h="512059">
                <a:tc>
                  <a:txBody>
                    <a:bodyPr/>
                    <a:lstStyle/>
                    <a:p>
                      <a:r>
                        <a:rPr lang="en-GB" dirty="0" smtClean="0"/>
                        <a:t>Sports equipment, football trophies</a:t>
                      </a:r>
                      <a:endParaRPr lang="en-GB" dirty="0"/>
                    </a:p>
                  </a:txBody>
                  <a:tcPr/>
                </a:tc>
                <a:tc vMerge="1">
                  <a:txBody>
                    <a:bodyPr/>
                    <a:lstStyle/>
                    <a:p>
                      <a:endParaRPr lang="en-GB" dirty="0"/>
                    </a:p>
                  </a:txBody>
                  <a:tcPr/>
                </a:tc>
                <a:tc vMerge="1">
                  <a:txBody>
                    <a:bodyPr/>
                    <a:lstStyle/>
                    <a:p>
                      <a:endParaRPr lang="en-GB" dirty="0"/>
                    </a:p>
                  </a:txBody>
                  <a:tcPr/>
                </a:tc>
              </a:tr>
              <a:tr h="292605">
                <a:tc>
                  <a:txBody>
                    <a:bodyPr/>
                    <a:lstStyle/>
                    <a:p>
                      <a:r>
                        <a:rPr lang="en-GB" dirty="0" smtClean="0"/>
                        <a:t>Books, stationary</a:t>
                      </a:r>
                      <a:endParaRPr lang="en-GB" dirty="0"/>
                    </a:p>
                  </a:txBody>
                  <a:tcPr/>
                </a:tc>
                <a:tc vMerge="1">
                  <a:txBody>
                    <a:bodyPr/>
                    <a:lstStyle/>
                    <a:p>
                      <a:endParaRPr lang="en-GB" dirty="0"/>
                    </a:p>
                  </a:txBody>
                  <a:tcPr/>
                </a:tc>
                <a:tc vMerge="1">
                  <a:txBody>
                    <a:bodyPr/>
                    <a:lstStyle/>
                    <a:p>
                      <a:endParaRPr lang="en-GB" dirty="0"/>
                    </a:p>
                  </a:txBody>
                  <a:tcPr/>
                </a:tc>
              </a:tr>
              <a:tr h="292605">
                <a:tc>
                  <a:txBody>
                    <a:bodyPr/>
                    <a:lstStyle/>
                    <a:p>
                      <a:r>
                        <a:rPr lang="en-GB" dirty="0" smtClean="0"/>
                        <a:t>STEM resource‘s </a:t>
                      </a:r>
                      <a:endParaRPr lang="en-GB" dirty="0"/>
                    </a:p>
                  </a:txBody>
                  <a:tcPr/>
                </a:tc>
                <a:tc vMerge="1">
                  <a:txBody>
                    <a:bodyPr/>
                    <a:lstStyle/>
                    <a:p>
                      <a:endParaRPr lang="en-GB" dirty="0"/>
                    </a:p>
                  </a:txBody>
                  <a:tcPr/>
                </a:tc>
                <a:tc vMerge="1">
                  <a:txBody>
                    <a:bodyPr/>
                    <a:lstStyle/>
                    <a:p>
                      <a:endParaRPr lang="en-GB" dirty="0"/>
                    </a:p>
                  </a:txBody>
                  <a:tcPr/>
                </a:tc>
              </a:tr>
              <a:tr h="292605">
                <a:tc>
                  <a:txBody>
                    <a:bodyPr/>
                    <a:lstStyle/>
                    <a:p>
                      <a:r>
                        <a:rPr lang="en-GB" dirty="0" smtClean="0"/>
                        <a:t>Clyde in</a:t>
                      </a:r>
                      <a:r>
                        <a:rPr lang="en-GB" baseline="0" dirty="0" smtClean="0"/>
                        <a:t> the Classroom </a:t>
                      </a:r>
                      <a:endParaRPr lang="en-GB" dirty="0"/>
                    </a:p>
                  </a:txBody>
                  <a:tcPr/>
                </a:tc>
                <a:tc vMerge="1">
                  <a:txBody>
                    <a:bodyPr/>
                    <a:lstStyle/>
                    <a:p>
                      <a:endParaRPr lang="en-GB" dirty="0"/>
                    </a:p>
                  </a:txBody>
                  <a:tcPr/>
                </a:tc>
                <a:tc vMerge="1">
                  <a:txBody>
                    <a:bodyPr/>
                    <a:lstStyle/>
                    <a:p>
                      <a:endParaRPr lang="en-GB" dirty="0"/>
                    </a:p>
                  </a:txBody>
                  <a:tcPr/>
                </a:tc>
              </a:tr>
              <a:tr h="292605">
                <a:tc>
                  <a:txBody>
                    <a:bodyPr/>
                    <a:lstStyle/>
                    <a:p>
                      <a:r>
                        <a:rPr lang="en-GB" dirty="0" smtClean="0"/>
                        <a:t>Supporting school trips</a:t>
                      </a:r>
                      <a:endParaRPr lang="en-GB" dirty="0"/>
                    </a:p>
                  </a:txBody>
                  <a:tcPr/>
                </a:tc>
                <a:tc vMerge="1">
                  <a:txBody>
                    <a:bodyPr/>
                    <a:lstStyle/>
                    <a:p>
                      <a:endParaRPr lang="en-GB" dirty="0"/>
                    </a:p>
                  </a:txBody>
                  <a:tcPr/>
                </a:tc>
                <a:tc vMerge="1">
                  <a:txBody>
                    <a:bodyPr/>
                    <a:lstStyle/>
                    <a:p>
                      <a:pPr algn="ctr"/>
                      <a:endParaRPr lang="en-GB" dirty="0"/>
                    </a:p>
                  </a:txBody>
                  <a:tcPr/>
                </a:tc>
              </a:tr>
              <a:tr h="292605">
                <a:tc>
                  <a:txBody>
                    <a:bodyPr/>
                    <a:lstStyle/>
                    <a:p>
                      <a:r>
                        <a:rPr lang="en-GB" dirty="0" smtClean="0"/>
                        <a:t>Providing</a:t>
                      </a:r>
                      <a:r>
                        <a:rPr lang="en-GB" baseline="0" dirty="0" smtClean="0"/>
                        <a:t> Primary 7 Leaving Hoodies</a:t>
                      </a:r>
                      <a:endParaRPr lang="en-GB" dirty="0"/>
                    </a:p>
                  </a:txBody>
                  <a:tcPr/>
                </a:tc>
                <a:tc vMerge="1">
                  <a:txBody>
                    <a:bodyPr/>
                    <a:lstStyle/>
                    <a:p>
                      <a:endParaRPr lang="en-GB" dirty="0"/>
                    </a:p>
                  </a:txBody>
                  <a:tcPr/>
                </a:tc>
                <a:tc vMerge="1">
                  <a:txBody>
                    <a:bodyPr/>
                    <a:lstStyle/>
                    <a:p>
                      <a:pPr algn="ctr"/>
                      <a:endParaRPr lang="en-GB" dirty="0"/>
                    </a:p>
                  </a:txBody>
                  <a:tcPr/>
                </a:tc>
              </a:tr>
              <a:tr h="292605">
                <a:tc>
                  <a:txBody>
                    <a:bodyPr/>
                    <a:lstStyle/>
                    <a:p>
                      <a:r>
                        <a:rPr lang="en-GB" dirty="0" smtClean="0"/>
                        <a:t>Christmas</a:t>
                      </a:r>
                      <a:r>
                        <a:rPr lang="en-GB" baseline="0" dirty="0" smtClean="0"/>
                        <a:t> Panto</a:t>
                      </a:r>
                      <a:endParaRPr lang="en-GB" dirty="0"/>
                    </a:p>
                  </a:txBody>
                  <a:tcPr>
                    <a:lnB w="12700" cap="flat" cmpd="sng" algn="ctr">
                      <a:solidFill>
                        <a:schemeClr val="tx1"/>
                      </a:solidFill>
                      <a:prstDash val="solid"/>
                      <a:round/>
                      <a:headEnd type="none" w="med" len="med"/>
                      <a:tailEnd type="none" w="med" len="med"/>
                    </a:lnB>
                  </a:tcPr>
                </a:tc>
                <a:tc vMerge="1">
                  <a:txBody>
                    <a:bodyPr/>
                    <a:lstStyle/>
                    <a:p>
                      <a:endParaRPr lang="en-GB" dirty="0"/>
                    </a:p>
                  </a:txBody>
                  <a:tcPr>
                    <a:lnB w="12700" cap="flat" cmpd="sng" algn="ctr">
                      <a:solidFill>
                        <a:schemeClr val="tx1"/>
                      </a:solidFill>
                      <a:prstDash val="solid"/>
                      <a:round/>
                      <a:headEnd type="none" w="med" len="med"/>
                      <a:tailEnd type="none" w="med" len="med"/>
                    </a:lnB>
                  </a:tcPr>
                </a:tc>
                <a:tc vMerge="1">
                  <a:txBody>
                    <a:bodyPr/>
                    <a:lstStyle/>
                    <a:p>
                      <a:pPr algn="ctr"/>
                      <a:endParaRPr lang="en-GB" dirty="0"/>
                    </a:p>
                  </a:txBody>
                  <a:tcPr>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8310818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656439"/>
          </a:xfrm>
          <a:prstGeom prst="rect">
            <a:avLst/>
          </a:prstGeom>
          <a:solidFill>
            <a:schemeClr val="bg1"/>
          </a:solidFill>
          <a:ln>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mtClean="0"/>
              <a:t>extras' that make school memorable, such as [insert some of the things you’ve provided here]. Sometimes we hold free events to say thank you for supporting us.</a:t>
            </a:r>
            <a:endParaRPr/>
          </a:p>
        </p:txBody>
      </p:sp>
      <p:sp>
        <p:nvSpPr>
          <p:cNvPr id="5" name="Content Placeholder 2"/>
          <p:cNvSpPr txBox="1">
            <a:spLocks/>
          </p:cNvSpPr>
          <p:nvPr/>
        </p:nvSpPr>
        <p:spPr>
          <a:xfrm>
            <a:off x="457200" y="1248697"/>
            <a:ext cx="8229600" cy="5191432"/>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endParaRPr lang="en-GB" sz="1800" dirty="0" smtClean="0">
              <a:solidFill>
                <a:srgbClr val="0070C0"/>
              </a:solidFill>
            </a:endParaRPr>
          </a:p>
          <a:p>
            <a:endParaRPr lang="en-GB" sz="1700" dirty="0" smtClean="0">
              <a:solidFill>
                <a:srgbClr val="0070C0"/>
              </a:solidFill>
            </a:endParaRPr>
          </a:p>
          <a:p>
            <a:endParaRPr lang="en-GB" sz="1700" dirty="0" smtClean="0">
              <a:solidFill>
                <a:srgbClr val="0070C0"/>
              </a:solidFill>
            </a:endParaRPr>
          </a:p>
          <a:p>
            <a:r>
              <a:rPr lang="en-GB" sz="3000" dirty="0" smtClean="0">
                <a:solidFill>
                  <a:srgbClr val="0070C0"/>
                </a:solidFill>
              </a:rPr>
              <a:t>The School </a:t>
            </a:r>
            <a:r>
              <a:rPr lang="en-GB" sz="3000" dirty="0">
                <a:solidFill>
                  <a:srgbClr val="0070C0"/>
                </a:solidFill>
              </a:rPr>
              <a:t>Requests </a:t>
            </a:r>
            <a:r>
              <a:rPr lang="en-GB" sz="3000" dirty="0" smtClean="0">
                <a:solidFill>
                  <a:srgbClr val="0070C0"/>
                </a:solidFill>
              </a:rPr>
              <a:t>benefits </a:t>
            </a:r>
            <a:r>
              <a:rPr lang="en-GB" sz="3000" dirty="0">
                <a:solidFill>
                  <a:srgbClr val="0070C0"/>
                </a:solidFill>
              </a:rPr>
              <a:t>all year </a:t>
            </a:r>
            <a:r>
              <a:rPr lang="en-GB" sz="3000" dirty="0" smtClean="0">
                <a:solidFill>
                  <a:srgbClr val="0070C0"/>
                </a:solidFill>
              </a:rPr>
              <a:t>groups and over </a:t>
            </a:r>
            <a:r>
              <a:rPr lang="en-GB" sz="3000" dirty="0">
                <a:solidFill>
                  <a:srgbClr val="0070C0"/>
                </a:solidFill>
              </a:rPr>
              <a:t>£5,000 of school </a:t>
            </a:r>
            <a:r>
              <a:rPr lang="en-GB" sz="3000" dirty="0" smtClean="0">
                <a:solidFill>
                  <a:srgbClr val="0070C0"/>
                </a:solidFill>
              </a:rPr>
              <a:t>requests were </a:t>
            </a:r>
            <a:r>
              <a:rPr lang="en-GB" sz="3000" dirty="0">
                <a:solidFill>
                  <a:srgbClr val="0070C0"/>
                </a:solidFill>
              </a:rPr>
              <a:t>funded by </a:t>
            </a:r>
            <a:r>
              <a:rPr lang="en-GB" sz="3000" dirty="0" smtClean="0">
                <a:solidFill>
                  <a:srgbClr val="0070C0"/>
                </a:solidFill>
              </a:rPr>
              <a:t>KPS PTA </a:t>
            </a:r>
            <a:r>
              <a:rPr lang="en-GB" sz="3000" dirty="0">
                <a:solidFill>
                  <a:srgbClr val="0070C0"/>
                </a:solidFill>
              </a:rPr>
              <a:t>within the last year.</a:t>
            </a:r>
          </a:p>
          <a:p>
            <a:endParaRPr lang="en-GB" sz="2900" dirty="0">
              <a:solidFill>
                <a:srgbClr val="0070C0"/>
              </a:solidFill>
            </a:endParaRPr>
          </a:p>
        </p:txBody>
      </p:sp>
      <p:sp>
        <p:nvSpPr>
          <p:cNvPr id="6" name="Title 1"/>
          <p:cNvSpPr txBox="1">
            <a:spLocks/>
          </p:cNvSpPr>
          <p:nvPr/>
        </p:nvSpPr>
        <p:spPr>
          <a:xfrm>
            <a:off x="457200" y="274638"/>
            <a:ext cx="8229600" cy="1143000"/>
          </a:xfrm>
          <a:prstGeom prst="rect">
            <a:avLst/>
          </a:prstGeom>
        </p:spPr>
        <p:txBody>
          <a:bodyPr vert="horz" lIns="91440" tIns="45720" rIns="91440" bIns="45720" rtlCol="0" anchor="ctr">
            <a:normAutofit fontScale="92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GB" dirty="0">
                <a:solidFill>
                  <a:srgbClr val="0070C0"/>
                </a:solidFill>
              </a:rPr>
              <a:t>What the PTA funded with the money</a:t>
            </a:r>
          </a:p>
        </p:txBody>
      </p:sp>
    </p:spTree>
    <p:extLst>
      <p:ext uri="{BB962C8B-B14F-4D97-AF65-F5344CB8AC3E}">
        <p14:creationId xmlns:p14="http://schemas.microsoft.com/office/powerpoint/2010/main" val="1527710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656439"/>
          </a:xfrm>
          <a:prstGeom prst="rect">
            <a:avLst/>
          </a:prstGeom>
          <a:solidFill>
            <a:schemeClr val="bg1"/>
          </a:solidFill>
          <a:ln>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mtClean="0"/>
              <a:t>extras' that make school memorable, such as [insert some of the things you’ve provided here]. Sometimes we hold free events to say thank you for supporting us.</a:t>
            </a:r>
            <a:endParaRPr/>
          </a:p>
        </p:txBody>
      </p:sp>
      <p:sp>
        <p:nvSpPr>
          <p:cNvPr id="5" name="Content Placeholder 2"/>
          <p:cNvSpPr txBox="1">
            <a:spLocks/>
          </p:cNvSpPr>
          <p:nvPr/>
        </p:nvSpPr>
        <p:spPr>
          <a:xfrm>
            <a:off x="457200" y="1248697"/>
            <a:ext cx="8229600" cy="5191432"/>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endParaRPr lang="en-GB" sz="1800" dirty="0" smtClean="0">
              <a:solidFill>
                <a:srgbClr val="0070C0"/>
              </a:solidFill>
            </a:endParaRPr>
          </a:p>
          <a:p>
            <a:endParaRPr lang="en-GB" sz="2900" dirty="0">
              <a:solidFill>
                <a:srgbClr val="0070C0"/>
              </a:solidFill>
            </a:endParaRPr>
          </a:p>
        </p:txBody>
      </p:sp>
      <p:sp>
        <p:nvSpPr>
          <p:cNvPr id="6" name="Title 1"/>
          <p:cNvSpPr txBox="1">
            <a:spLocks/>
          </p:cNvSpPr>
          <p:nvPr/>
        </p:nvSpPr>
        <p:spPr>
          <a:xfrm>
            <a:off x="457200" y="274638"/>
            <a:ext cx="8229600" cy="1143000"/>
          </a:xfrm>
          <a:prstGeom prst="rect">
            <a:avLst/>
          </a:prstGeom>
        </p:spPr>
        <p:txBody>
          <a:bodyPr vert="horz" lIns="91440" tIns="45720" rIns="91440" bIns="45720" rtlCol="0" anchor="ctr">
            <a:normAutofit fontScale="9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GB" dirty="0">
                <a:solidFill>
                  <a:srgbClr val="0070C0"/>
                </a:solidFill>
              </a:rPr>
              <a:t>How we keep you up-to-date with our activities?</a:t>
            </a:r>
          </a:p>
        </p:txBody>
      </p:sp>
      <p:graphicFrame>
        <p:nvGraphicFramePr>
          <p:cNvPr id="2" name="Table 1"/>
          <p:cNvGraphicFramePr>
            <a:graphicFrameLocks noGrp="1"/>
          </p:cNvGraphicFramePr>
          <p:nvPr>
            <p:extLst>
              <p:ext uri="{D42A27DB-BD31-4B8C-83A1-F6EECF244321}">
                <p14:modId xmlns:p14="http://schemas.microsoft.com/office/powerpoint/2010/main" val="2287969278"/>
              </p:ext>
            </p:extLst>
          </p:nvPr>
        </p:nvGraphicFramePr>
        <p:xfrm>
          <a:off x="457200" y="1514168"/>
          <a:ext cx="8367252" cy="4504078"/>
        </p:xfrm>
        <a:graphic>
          <a:graphicData uri="http://schemas.openxmlformats.org/drawingml/2006/table">
            <a:tbl>
              <a:tblPr firstRow="1" firstCol="1" bandRow="1">
                <a:tableStyleId>{5C22544A-7EE6-4342-B048-85BDC9FD1C3A}</a:tableStyleId>
              </a:tblPr>
              <a:tblGrid>
                <a:gridCol w="1820951"/>
                <a:gridCol w="6546301"/>
              </a:tblGrid>
              <a:tr h="985594">
                <a:tc>
                  <a:txBody>
                    <a:bodyPr/>
                    <a:lstStyle/>
                    <a:p>
                      <a:pPr algn="ctr">
                        <a:spcAft>
                          <a:spcPts val="0"/>
                        </a:spcAft>
                      </a:pPr>
                      <a:r>
                        <a:rPr lang="en-GB" sz="2000" kern="150" dirty="0" smtClean="0">
                          <a:effectLst/>
                        </a:rPr>
                        <a:t>Socials groups</a:t>
                      </a:r>
                    </a:p>
                  </a:txBody>
                  <a:tcPr marL="68580" marR="68580" marT="0" marB="0"/>
                </a:tc>
                <a:tc>
                  <a:txBody>
                    <a:bodyPr/>
                    <a:lstStyle/>
                    <a:p>
                      <a:pPr algn="ctr">
                        <a:spcAft>
                          <a:spcPts val="0"/>
                        </a:spcAft>
                      </a:pPr>
                      <a:r>
                        <a:rPr lang="en-GB" sz="2000" kern="150" dirty="0">
                          <a:effectLst/>
                        </a:rPr>
                        <a:t>Example: We post notices about all upcoming meetings on our </a:t>
                      </a:r>
                      <a:r>
                        <a:rPr lang="en-GB" sz="2000" kern="150" dirty="0" smtClean="0">
                          <a:effectLst/>
                        </a:rPr>
                        <a:t>socials group </a:t>
                      </a:r>
                      <a:r>
                        <a:rPr lang="en-GB" sz="2000" kern="150" dirty="0">
                          <a:effectLst/>
                        </a:rPr>
                        <a:t>as well as reminders about events and requests for volunteers.</a:t>
                      </a:r>
                      <a:endParaRPr lang="en-GB" sz="2000" kern="150" dirty="0">
                        <a:effectLst/>
                        <a:latin typeface="Open Sans"/>
                        <a:ea typeface="Open Sans"/>
                      </a:endParaRPr>
                    </a:p>
                  </a:txBody>
                  <a:tcPr marL="68580" marR="68580" marT="0" marB="0"/>
                </a:tc>
              </a:tr>
              <a:tr h="657063">
                <a:tc>
                  <a:txBody>
                    <a:bodyPr/>
                    <a:lstStyle/>
                    <a:p>
                      <a:pPr algn="ctr">
                        <a:spcAft>
                          <a:spcPts val="0"/>
                        </a:spcAft>
                      </a:pPr>
                      <a:r>
                        <a:rPr lang="en-GB" sz="2000" kern="150">
                          <a:effectLst/>
                        </a:rPr>
                        <a:t>Book bags</a:t>
                      </a:r>
                      <a:endParaRPr lang="en-GB" sz="2000" kern="150">
                        <a:effectLst/>
                        <a:latin typeface="Open Sans"/>
                        <a:ea typeface="Open Sans"/>
                      </a:endParaRPr>
                    </a:p>
                  </a:txBody>
                  <a:tcPr marL="68580" marR="68580" marT="0" marB="0"/>
                </a:tc>
                <a:tc>
                  <a:txBody>
                    <a:bodyPr/>
                    <a:lstStyle/>
                    <a:p>
                      <a:pPr algn="ctr">
                        <a:spcAft>
                          <a:spcPts val="0"/>
                        </a:spcAft>
                      </a:pPr>
                      <a:r>
                        <a:rPr lang="en-GB" sz="2000" kern="150" dirty="0">
                          <a:effectLst/>
                        </a:rPr>
                        <a:t>Example: We put flyers, sponsor forms and notices in book bags.</a:t>
                      </a:r>
                      <a:endParaRPr lang="en-GB" sz="2000" kern="150" dirty="0">
                        <a:effectLst/>
                        <a:latin typeface="Open Sans"/>
                        <a:ea typeface="Open Sans"/>
                      </a:endParaRPr>
                    </a:p>
                  </a:txBody>
                  <a:tcPr marL="68580" marR="68580" marT="0" marB="0"/>
                </a:tc>
              </a:tr>
              <a:tr h="814097">
                <a:tc>
                  <a:txBody>
                    <a:bodyPr/>
                    <a:lstStyle/>
                    <a:p>
                      <a:pPr algn="ctr">
                        <a:spcAft>
                          <a:spcPts val="0"/>
                        </a:spcAft>
                      </a:pPr>
                      <a:r>
                        <a:rPr lang="en-GB" sz="2000" kern="150" dirty="0">
                          <a:effectLst/>
                        </a:rPr>
                        <a:t>Newsletter</a:t>
                      </a:r>
                      <a:endParaRPr lang="en-GB" sz="2000" kern="150" dirty="0">
                        <a:effectLst/>
                        <a:latin typeface="Open Sans"/>
                        <a:ea typeface="Open Sans"/>
                      </a:endParaRPr>
                    </a:p>
                  </a:txBody>
                  <a:tcPr marL="68580" marR="68580" marT="0" marB="0"/>
                </a:tc>
                <a:tc>
                  <a:txBody>
                    <a:bodyPr/>
                    <a:lstStyle/>
                    <a:p>
                      <a:pPr algn="ctr">
                        <a:spcAft>
                          <a:spcPts val="0"/>
                        </a:spcAft>
                      </a:pPr>
                      <a:r>
                        <a:rPr lang="en-GB" sz="2000" kern="150" dirty="0">
                          <a:effectLst/>
                        </a:rPr>
                        <a:t>Example: We </a:t>
                      </a:r>
                      <a:r>
                        <a:rPr lang="en-GB" sz="2000" kern="150" dirty="0" smtClean="0">
                          <a:effectLst/>
                        </a:rPr>
                        <a:t>hope</a:t>
                      </a:r>
                      <a:r>
                        <a:rPr lang="en-GB" sz="2000" kern="150" baseline="0" dirty="0" smtClean="0">
                          <a:effectLst/>
                        </a:rPr>
                        <a:t> to generate a</a:t>
                      </a:r>
                      <a:r>
                        <a:rPr lang="en-GB" sz="2000" kern="150" dirty="0" smtClean="0">
                          <a:effectLst/>
                        </a:rPr>
                        <a:t> </a:t>
                      </a:r>
                      <a:r>
                        <a:rPr lang="en-GB" sz="2000" kern="150" dirty="0">
                          <a:effectLst/>
                        </a:rPr>
                        <a:t>newsletter once a term which </a:t>
                      </a:r>
                      <a:r>
                        <a:rPr lang="en-GB" sz="2000" kern="150" dirty="0" smtClean="0">
                          <a:effectLst/>
                        </a:rPr>
                        <a:t>can </a:t>
                      </a:r>
                      <a:r>
                        <a:rPr lang="en-GB" sz="2000" kern="150" dirty="0">
                          <a:effectLst/>
                        </a:rPr>
                        <a:t>put into book bags and on the PTA noticeboard.</a:t>
                      </a:r>
                      <a:endParaRPr lang="en-GB" sz="2000" kern="150" dirty="0">
                        <a:effectLst/>
                        <a:latin typeface="Open Sans"/>
                        <a:ea typeface="Open Sans"/>
                      </a:endParaRPr>
                    </a:p>
                  </a:txBody>
                  <a:tcPr marL="68580" marR="68580" marT="0" marB="0"/>
                </a:tc>
              </a:tr>
              <a:tr h="1273685">
                <a:tc>
                  <a:txBody>
                    <a:bodyPr/>
                    <a:lstStyle/>
                    <a:p>
                      <a:pPr algn="ctr">
                        <a:spcAft>
                          <a:spcPts val="0"/>
                        </a:spcAft>
                      </a:pPr>
                      <a:r>
                        <a:rPr lang="en-GB" sz="2000" kern="150">
                          <a:effectLst/>
                        </a:rPr>
                        <a:t>Online Communication tool </a:t>
                      </a:r>
                      <a:endParaRPr lang="en-GB" sz="2000" kern="150">
                        <a:effectLst/>
                        <a:latin typeface="Open Sans"/>
                        <a:ea typeface="Open Sans"/>
                      </a:endParaRPr>
                    </a:p>
                  </a:txBody>
                  <a:tcPr marL="68580" marR="68580" marT="0" marB="0"/>
                </a:tc>
                <a:tc>
                  <a:txBody>
                    <a:bodyPr/>
                    <a:lstStyle/>
                    <a:p>
                      <a:pPr algn="ctr">
                        <a:spcAft>
                          <a:spcPts val="0"/>
                        </a:spcAft>
                      </a:pPr>
                      <a:r>
                        <a:rPr lang="en-GB" sz="2000" kern="150" dirty="0">
                          <a:effectLst/>
                        </a:rPr>
                        <a:t>Example: We post notices about all upcoming </a:t>
                      </a:r>
                      <a:r>
                        <a:rPr lang="en-GB" sz="2000" kern="150" dirty="0" smtClean="0">
                          <a:effectLst/>
                        </a:rPr>
                        <a:t>meetings</a:t>
                      </a:r>
                      <a:r>
                        <a:rPr lang="en-GB" sz="2000" kern="150" baseline="0" dirty="0" smtClean="0">
                          <a:effectLst/>
                        </a:rPr>
                        <a:t> and via the school email </a:t>
                      </a:r>
                      <a:r>
                        <a:rPr lang="en-GB" sz="2000" kern="150" dirty="0" smtClean="0">
                          <a:effectLst/>
                        </a:rPr>
                        <a:t>as </a:t>
                      </a:r>
                      <a:r>
                        <a:rPr lang="en-GB" sz="2000" kern="150" dirty="0">
                          <a:effectLst/>
                        </a:rPr>
                        <a:t>well as reminders about events and requests for volunteers.</a:t>
                      </a:r>
                      <a:endParaRPr lang="en-GB" sz="2000" kern="150" dirty="0">
                        <a:effectLst/>
                        <a:latin typeface="Open Sans"/>
                        <a:ea typeface="Open Sans"/>
                      </a:endParaRPr>
                    </a:p>
                  </a:txBody>
                  <a:tcPr marL="68580" marR="68580" marT="0" marB="0"/>
                </a:tc>
              </a:tr>
              <a:tr h="773639">
                <a:tc>
                  <a:txBody>
                    <a:bodyPr/>
                    <a:lstStyle/>
                    <a:p>
                      <a:pPr algn="ctr">
                        <a:spcAft>
                          <a:spcPts val="0"/>
                        </a:spcAft>
                      </a:pPr>
                      <a:r>
                        <a:rPr lang="en-GB" sz="2000" kern="150" dirty="0" smtClean="0">
                          <a:effectLst/>
                        </a:rPr>
                        <a:t>Noticeboard</a:t>
                      </a:r>
                      <a:endParaRPr lang="en-GB" sz="2000" kern="150" dirty="0">
                        <a:effectLst/>
                        <a:latin typeface="Open Sans"/>
                        <a:ea typeface="Open Sans"/>
                      </a:endParaRPr>
                    </a:p>
                  </a:txBody>
                  <a:tcPr marL="68580" marR="68580" marT="0" marB="0"/>
                </a:tc>
                <a:tc>
                  <a:txBody>
                    <a:bodyPr/>
                    <a:lstStyle/>
                    <a:p>
                      <a:pPr algn="ctr">
                        <a:spcAft>
                          <a:spcPts val="0"/>
                        </a:spcAft>
                      </a:pPr>
                      <a:r>
                        <a:rPr lang="en-GB" sz="2000" kern="150" dirty="0">
                          <a:effectLst/>
                        </a:rPr>
                        <a:t>Example: The PTA noticeboard in </a:t>
                      </a:r>
                      <a:r>
                        <a:rPr lang="en-GB" sz="2000" kern="150" dirty="0" smtClean="0">
                          <a:effectLst/>
                        </a:rPr>
                        <a:t>the school is </a:t>
                      </a:r>
                      <a:r>
                        <a:rPr lang="en-GB" sz="2000" kern="150" dirty="0">
                          <a:effectLst/>
                        </a:rPr>
                        <a:t>updated </a:t>
                      </a:r>
                      <a:r>
                        <a:rPr lang="en-GB" sz="2000" kern="150" dirty="0" smtClean="0">
                          <a:effectLst/>
                        </a:rPr>
                        <a:t>regularly</a:t>
                      </a:r>
                      <a:r>
                        <a:rPr lang="en-GB" sz="2000" kern="150" baseline="0" dirty="0" smtClean="0">
                          <a:effectLst/>
                        </a:rPr>
                        <a:t> to keep our community updated and informed.</a:t>
                      </a:r>
                      <a:endParaRPr lang="en-GB" sz="2000" kern="150" dirty="0">
                        <a:effectLst/>
                        <a:latin typeface="Open Sans"/>
                        <a:ea typeface="Open Sans"/>
                      </a:endParaRPr>
                    </a:p>
                  </a:txBody>
                  <a:tcPr marL="68580" marR="68580" marT="0" marB="0"/>
                </a:tc>
              </a:tr>
            </a:tbl>
          </a:graphicData>
        </a:graphic>
      </p:graphicFrame>
    </p:spTree>
    <p:extLst>
      <p:ext uri="{BB962C8B-B14F-4D97-AF65-F5344CB8AC3E}">
        <p14:creationId xmlns:p14="http://schemas.microsoft.com/office/powerpoint/2010/main" val="15380743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chemeClr val="bg1"/>
          </a:solidFill>
          <a:ln>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Content Placeholder 2"/>
          <p:cNvSpPr txBox="1">
            <a:spLocks/>
          </p:cNvSpPr>
          <p:nvPr/>
        </p:nvSpPr>
        <p:spPr>
          <a:xfrm>
            <a:off x="457200" y="1600200"/>
            <a:ext cx="8229600" cy="4948084"/>
          </a:xfrm>
          <a:prstGeom prst="rect">
            <a:avLst/>
          </a:prstGeom>
        </p:spPr>
        <p:txBody>
          <a:bodyPr vert="horz" lIns="91440" tIns="45720" rIns="91440" bIns="45720" rtlCol="0">
            <a:normAutofit fontScale="925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GB" sz="2800" dirty="0">
                <a:solidFill>
                  <a:srgbClr val="0070C0"/>
                </a:solidFill>
              </a:rPr>
              <a:t>We always welcome new members and volunteers</a:t>
            </a:r>
            <a:r>
              <a:rPr lang="en-GB" sz="2800" dirty="0" smtClean="0">
                <a:solidFill>
                  <a:srgbClr val="0070C0"/>
                </a:solidFill>
              </a:rPr>
              <a:t>!</a:t>
            </a:r>
          </a:p>
          <a:p>
            <a:pPr algn="l"/>
            <a:r>
              <a:rPr lang="en-GB" sz="2400" dirty="0">
                <a:solidFill>
                  <a:srgbClr val="0070C0"/>
                </a:solidFill>
              </a:rPr>
              <a:t>The more people become involved, the more we can achieve and the easier it will be.</a:t>
            </a:r>
          </a:p>
          <a:p>
            <a:pPr algn="l"/>
            <a:endParaRPr lang="en-GB" sz="1600" dirty="0">
              <a:solidFill>
                <a:srgbClr val="0070C0"/>
              </a:solidFill>
            </a:endParaRPr>
          </a:p>
          <a:p>
            <a:pPr algn="l"/>
            <a:r>
              <a:rPr lang="en-GB" sz="2400" dirty="0">
                <a:solidFill>
                  <a:srgbClr val="0070C0"/>
                </a:solidFill>
              </a:rPr>
              <a:t>Ways to get involved:</a:t>
            </a:r>
          </a:p>
          <a:p>
            <a:pPr algn="l">
              <a:spcBef>
                <a:spcPts val="200"/>
              </a:spcBef>
            </a:pPr>
            <a:r>
              <a:rPr lang="en-GB" sz="2400" dirty="0">
                <a:solidFill>
                  <a:srgbClr val="0070C0"/>
                </a:solidFill>
              </a:rPr>
              <a:t>• Attend meetings</a:t>
            </a:r>
          </a:p>
          <a:p>
            <a:pPr algn="l">
              <a:spcBef>
                <a:spcPts val="200"/>
              </a:spcBef>
            </a:pPr>
            <a:r>
              <a:rPr lang="en-GB" sz="2400" dirty="0">
                <a:solidFill>
                  <a:srgbClr val="0070C0"/>
                </a:solidFill>
              </a:rPr>
              <a:t>• Volunteer at events</a:t>
            </a:r>
          </a:p>
          <a:p>
            <a:pPr algn="l">
              <a:spcBef>
                <a:spcPts val="200"/>
              </a:spcBef>
            </a:pPr>
            <a:r>
              <a:rPr lang="en-GB" sz="2400" dirty="0">
                <a:solidFill>
                  <a:srgbClr val="0070C0"/>
                </a:solidFill>
              </a:rPr>
              <a:t>• Share your ideas and </a:t>
            </a:r>
            <a:r>
              <a:rPr lang="en-GB" sz="2400" dirty="0" smtClean="0">
                <a:solidFill>
                  <a:srgbClr val="0070C0"/>
                </a:solidFill>
              </a:rPr>
              <a:t>skills</a:t>
            </a:r>
          </a:p>
          <a:p>
            <a:pPr algn="l"/>
            <a:endParaRPr lang="en-GB" sz="1600" dirty="0" smtClean="0">
              <a:solidFill>
                <a:srgbClr val="0070C0"/>
              </a:solidFill>
            </a:endParaRPr>
          </a:p>
          <a:p>
            <a:pPr algn="l"/>
            <a:r>
              <a:rPr lang="en-GB" sz="2000" dirty="0" smtClean="0">
                <a:solidFill>
                  <a:srgbClr val="0070C0"/>
                </a:solidFill>
              </a:rPr>
              <a:t>Even </a:t>
            </a:r>
            <a:r>
              <a:rPr lang="en-GB" sz="2000" dirty="0">
                <a:solidFill>
                  <a:srgbClr val="0070C0"/>
                </a:solidFill>
              </a:rPr>
              <a:t>if you have younger children at home, or only a small amount of time, could you come to a meeting, help set up an event, serve food or design a poster? </a:t>
            </a:r>
            <a:endParaRPr lang="en-GB" sz="2000" dirty="0" smtClean="0">
              <a:solidFill>
                <a:srgbClr val="0070C0"/>
              </a:solidFill>
            </a:endParaRPr>
          </a:p>
          <a:p>
            <a:pPr algn="l"/>
            <a:r>
              <a:rPr lang="en-GB" sz="2000" dirty="0" smtClean="0">
                <a:solidFill>
                  <a:srgbClr val="0070C0"/>
                </a:solidFill>
              </a:rPr>
              <a:t>Perhaps </a:t>
            </a:r>
            <a:r>
              <a:rPr lang="en-GB" sz="2000" dirty="0">
                <a:solidFill>
                  <a:srgbClr val="0070C0"/>
                </a:solidFill>
              </a:rPr>
              <a:t>you have a professional skill you could help us out with? </a:t>
            </a:r>
            <a:endParaRPr lang="en-GB" sz="2000" dirty="0" smtClean="0">
              <a:solidFill>
                <a:srgbClr val="0070C0"/>
              </a:solidFill>
            </a:endParaRPr>
          </a:p>
          <a:p>
            <a:pPr algn="l"/>
            <a:r>
              <a:rPr lang="en-GB" sz="2000" dirty="0" smtClean="0">
                <a:solidFill>
                  <a:srgbClr val="0070C0"/>
                </a:solidFill>
              </a:rPr>
              <a:t>You </a:t>
            </a:r>
            <a:r>
              <a:rPr lang="en-GB" sz="2000" dirty="0">
                <a:solidFill>
                  <a:srgbClr val="0070C0"/>
                </a:solidFill>
              </a:rPr>
              <a:t>don't have to come into the school; many of our volunteering tasks can be done from home.</a:t>
            </a:r>
          </a:p>
        </p:txBody>
      </p:sp>
      <p:sp>
        <p:nvSpPr>
          <p:cNvPr id="6"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GB" dirty="0">
                <a:solidFill>
                  <a:srgbClr val="0070C0"/>
                </a:solidFill>
              </a:rPr>
              <a:t>How can you get involved?</a:t>
            </a:r>
          </a:p>
        </p:txBody>
      </p:sp>
    </p:spTree>
    <p:extLst>
      <p:ext uri="{BB962C8B-B14F-4D97-AF65-F5344CB8AC3E}">
        <p14:creationId xmlns:p14="http://schemas.microsoft.com/office/powerpoint/2010/main" val="30993375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5955</TotalTime>
  <Words>769</Words>
  <Application>Microsoft Office PowerPoint</Application>
  <PresentationFormat>On-screen Show (4:3)</PresentationFormat>
  <Paragraphs>116</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Open Sans</vt:lpstr>
      <vt:lpstr>Wingdings</vt:lpstr>
      <vt:lpstr>Office Theme</vt:lpstr>
      <vt:lpstr>Kelvindale Primary School PTA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Kelvindale Primary School PTA</dc:title>
  <dc:subject/>
  <dc:creator>Permjeet Gandhi (NHS Greater Glasgow and Clyde)</dc:creator>
  <cp:keywords/>
  <dc:description>generated using python-pptx</dc:description>
  <cp:lastModifiedBy>Permjeet Gandhi (NHS Greater Glasgow and Clyde)</cp:lastModifiedBy>
  <cp:revision>22</cp:revision>
  <dcterms:created xsi:type="dcterms:W3CDTF">2013-01-27T09:14:16Z</dcterms:created>
  <dcterms:modified xsi:type="dcterms:W3CDTF">2025-11-06T10:42:35Z</dcterms:modified>
  <cp:category/>
  <cp:contentStatus/>
</cp:coreProperties>
</file>